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 id="2147483828" r:id="rId2"/>
  </p:sldMasterIdLst>
  <p:sldIdLst>
    <p:sldId id="256" r:id="rId3"/>
    <p:sldId id="257" r:id="rId4"/>
    <p:sldId id="258" r:id="rId5"/>
    <p:sldId id="259" r:id="rId6"/>
    <p:sldId id="260" r:id="rId7"/>
    <p:sldId id="265" r:id="rId8"/>
    <p:sldId id="266" r:id="rId9"/>
    <p:sldId id="267"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27/06/1441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27/06/1441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27/06/1441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27/06/1441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27/06/1441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27/06/1441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27/06/1441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27/06/1441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27/06/1441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27/06/1441</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27/06/1441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119608"/>
            <a:ext cx="8640960" cy="6738392"/>
          </a:xfrm>
        </p:spPr>
        <p:style>
          <a:lnRef idx="1">
            <a:schemeClr val="accent3"/>
          </a:lnRef>
          <a:fillRef idx="3">
            <a:schemeClr val="accent3"/>
          </a:fillRef>
          <a:effectRef idx="2">
            <a:schemeClr val="accent3"/>
          </a:effectRef>
          <a:fontRef idx="minor">
            <a:schemeClr val="lt1"/>
          </a:fontRef>
        </p:style>
        <p:txBody>
          <a:bodyPr>
            <a:normAutofit/>
          </a:bodyPr>
          <a:lstStyle/>
          <a:p>
            <a:pPr algn="r"/>
            <a:endParaRPr lang="ar-IQ" sz="2400" dirty="0" smtClean="0">
              <a:solidFill>
                <a:schemeClr val="tx1"/>
              </a:solidFill>
            </a:endParaRPr>
          </a:p>
          <a:p>
            <a:pPr algn="r"/>
            <a:endParaRPr lang="ar-IQ" sz="2400" dirty="0">
              <a:solidFill>
                <a:schemeClr val="tx1"/>
              </a:solidFill>
            </a:endParaRPr>
          </a:p>
          <a:p>
            <a:pPr algn="r"/>
            <a:r>
              <a:rPr lang="ar-IQ" sz="2400" dirty="0" smtClean="0">
                <a:solidFill>
                  <a:schemeClr val="tx1"/>
                </a:solidFill>
              </a:rPr>
              <a:t>جامعة ديالى </a:t>
            </a:r>
          </a:p>
          <a:p>
            <a:pPr algn="r"/>
            <a:r>
              <a:rPr lang="ar-IQ" sz="2400" dirty="0" smtClean="0">
                <a:solidFill>
                  <a:schemeClr val="tx1"/>
                </a:solidFill>
              </a:rPr>
              <a:t>كلية التربية الاساسية </a:t>
            </a:r>
          </a:p>
          <a:p>
            <a:pPr algn="r"/>
            <a:r>
              <a:rPr lang="ar-IQ" sz="2400" dirty="0" smtClean="0">
                <a:solidFill>
                  <a:schemeClr val="tx1"/>
                </a:solidFill>
              </a:rPr>
              <a:t>قسم التاريخ</a:t>
            </a:r>
          </a:p>
          <a:p>
            <a:r>
              <a:rPr lang="ar-IQ" sz="4400" dirty="0" smtClean="0">
                <a:solidFill>
                  <a:srgbClr val="FFFF00"/>
                </a:solidFill>
              </a:rPr>
              <a:t>المــــوضوع </a:t>
            </a:r>
          </a:p>
          <a:p>
            <a:r>
              <a:rPr lang="ar-IQ" sz="4400" dirty="0" smtClean="0">
                <a:solidFill>
                  <a:srgbClr val="FFFF00"/>
                </a:solidFill>
              </a:rPr>
              <a:t>معركة بلاط الشهداء </a:t>
            </a:r>
            <a:endParaRPr lang="ar-IQ" sz="4400" dirty="0" smtClean="0">
              <a:solidFill>
                <a:srgbClr val="FFFF00"/>
              </a:solidFill>
            </a:endParaRPr>
          </a:p>
          <a:p>
            <a:r>
              <a:rPr lang="ar-IQ" sz="4400" dirty="0" smtClean="0">
                <a:solidFill>
                  <a:srgbClr val="FFFF00"/>
                </a:solidFill>
              </a:rPr>
              <a:t>استاذ المادة</a:t>
            </a:r>
          </a:p>
          <a:p>
            <a:r>
              <a:rPr lang="ar-IQ" sz="4400" dirty="0" err="1" smtClean="0">
                <a:solidFill>
                  <a:srgbClr val="FFFF00"/>
                </a:solidFill>
              </a:rPr>
              <a:t>م.د</a:t>
            </a:r>
            <a:r>
              <a:rPr lang="ar-IQ" sz="4400" dirty="0" smtClean="0">
                <a:solidFill>
                  <a:srgbClr val="FFFF00"/>
                </a:solidFill>
              </a:rPr>
              <a:t> علي نايف مجيد</a:t>
            </a:r>
            <a:r>
              <a:rPr lang="ar-SA" sz="4400" dirty="0" smtClean="0">
                <a:solidFill>
                  <a:srgbClr val="FFFF00"/>
                </a:solidFill>
              </a:rPr>
              <a:t> </a:t>
            </a:r>
            <a:endParaRPr lang="ar-IQ" sz="4400" dirty="0">
              <a:solidFill>
                <a:srgbClr val="FFFF00"/>
              </a:solidFill>
            </a:endParaRPr>
          </a:p>
        </p:txBody>
      </p:sp>
    </p:spTree>
    <p:extLst>
      <p:ext uri="{BB962C8B-B14F-4D97-AF65-F5344CB8AC3E}">
        <p14:creationId xmlns:p14="http://schemas.microsoft.com/office/powerpoint/2010/main" val="294764516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rmAutofit/>
          </a:bodyPr>
          <a:lstStyle/>
          <a:p>
            <a:pPr algn="just"/>
            <a:r>
              <a:rPr lang="ar-IQ" sz="2800" dirty="0">
                <a:solidFill>
                  <a:srgbClr val="FF0000"/>
                </a:solidFill>
              </a:rPr>
              <a:t>معركة بلاط الشهداء أو (معركة </a:t>
            </a:r>
            <a:r>
              <a:rPr lang="ar-IQ" sz="2800" dirty="0" err="1">
                <a:solidFill>
                  <a:srgbClr val="FF0000"/>
                </a:solidFill>
              </a:rPr>
              <a:t>بواتييه</a:t>
            </a:r>
            <a:r>
              <a:rPr lang="ar-IQ" sz="2800" dirty="0">
                <a:solidFill>
                  <a:srgbClr val="FF0000"/>
                </a:solidFill>
              </a:rPr>
              <a:t> </a:t>
            </a:r>
            <a:r>
              <a:rPr lang="en-US" sz="2800" dirty="0">
                <a:solidFill>
                  <a:srgbClr val="FF0000"/>
                </a:solidFill>
              </a:rPr>
              <a:t>Poitiers) </a:t>
            </a:r>
            <a:r>
              <a:rPr lang="ar-IQ" sz="2800" dirty="0">
                <a:solidFill>
                  <a:srgbClr val="FF0000"/>
                </a:solidFill>
              </a:rPr>
              <a:t>اسم أطلق على المعركة الفاصلة التي دارت في أوائل شهر رمضان سنة 114هـ / 10 أكتوبر عام 732 م بين الجيش الإسلامي بقيادة القائد "عبدالرحمن الغافقي"، وقوات الفرنجة (الفرنسيين) بقيادة "شارل </a:t>
            </a:r>
            <a:r>
              <a:rPr lang="ar-IQ" sz="2800" dirty="0" err="1">
                <a:solidFill>
                  <a:srgbClr val="FF0000"/>
                </a:solidFill>
              </a:rPr>
              <a:t>مارتل</a:t>
            </a:r>
            <a:r>
              <a:rPr lang="ar-IQ" sz="2800" dirty="0">
                <a:solidFill>
                  <a:srgbClr val="FF0000"/>
                </a:solidFill>
              </a:rPr>
              <a:t>" </a:t>
            </a:r>
            <a:r>
              <a:rPr lang="en-US" sz="2800" dirty="0">
                <a:solidFill>
                  <a:srgbClr val="FF0000"/>
                </a:solidFill>
              </a:rPr>
              <a:t>Charles Martel </a:t>
            </a:r>
            <a:r>
              <a:rPr lang="ar-IQ" sz="2800" dirty="0">
                <a:solidFill>
                  <a:srgbClr val="FF0000"/>
                </a:solidFill>
              </a:rPr>
              <a:t>في سهل </a:t>
            </a:r>
            <a:r>
              <a:rPr lang="ar-IQ" sz="2800" dirty="0" err="1">
                <a:solidFill>
                  <a:srgbClr val="FF0000"/>
                </a:solidFill>
              </a:rPr>
              <a:t>بواتييه</a:t>
            </a:r>
            <a:r>
              <a:rPr lang="ar-IQ" sz="2800" dirty="0">
                <a:solidFill>
                  <a:srgbClr val="FF0000"/>
                </a:solidFill>
              </a:rPr>
              <a:t> </a:t>
            </a:r>
            <a:r>
              <a:rPr lang="en-US" sz="2800" dirty="0">
                <a:solidFill>
                  <a:srgbClr val="FF0000"/>
                </a:solidFill>
              </a:rPr>
              <a:t>Poitiers (</a:t>
            </a:r>
            <a:r>
              <a:rPr lang="ar-IQ" sz="2800" dirty="0">
                <a:solidFill>
                  <a:srgbClr val="FF0000"/>
                </a:solidFill>
              </a:rPr>
              <a:t>بالقرب من مدينة تور على نهر </a:t>
            </a:r>
            <a:r>
              <a:rPr lang="ar-IQ" sz="2800" dirty="0" err="1">
                <a:solidFill>
                  <a:srgbClr val="FF0000"/>
                </a:solidFill>
              </a:rPr>
              <a:t>اللوار</a:t>
            </a:r>
            <a:r>
              <a:rPr lang="ar-IQ" sz="2800" dirty="0">
                <a:solidFill>
                  <a:srgbClr val="FF0000"/>
                </a:solidFill>
              </a:rPr>
              <a:t> وعلى مسافة 340 كم إلى الجنوب الغربي من باريس)، وتسميها المصادر الغربية معركة </a:t>
            </a:r>
            <a:r>
              <a:rPr lang="ar-IQ" sz="2800" dirty="0" err="1">
                <a:solidFill>
                  <a:srgbClr val="FF0000"/>
                </a:solidFill>
              </a:rPr>
              <a:t>بواتييه</a:t>
            </a:r>
            <a:r>
              <a:rPr lang="ar-IQ" sz="2800" dirty="0">
                <a:solidFill>
                  <a:srgbClr val="FF0000"/>
                </a:solidFill>
              </a:rPr>
              <a:t> </a:t>
            </a:r>
            <a:r>
              <a:rPr lang="en-US" sz="2800" dirty="0" err="1">
                <a:solidFill>
                  <a:srgbClr val="FF0000"/>
                </a:solidFill>
              </a:rPr>
              <a:t>Bataille</a:t>
            </a:r>
            <a:r>
              <a:rPr lang="en-US" sz="2800" dirty="0">
                <a:solidFill>
                  <a:srgbClr val="FF0000"/>
                </a:solidFill>
              </a:rPr>
              <a:t> de Poitiers.. </a:t>
            </a:r>
            <a:r>
              <a:rPr lang="ar-IQ" sz="2800" dirty="0">
                <a:solidFill>
                  <a:srgbClr val="FF0000"/>
                </a:solidFill>
              </a:rPr>
              <a:t>وأَوقفت هذه الهزيمة تقدم المسلمين نحو فرنسا </a:t>
            </a:r>
            <a:r>
              <a:rPr lang="ar-IQ" sz="2800" dirty="0" err="1">
                <a:solidFill>
                  <a:srgbClr val="FF0000"/>
                </a:solidFill>
              </a:rPr>
              <a:t>وإعاقت</a:t>
            </a:r>
            <a:r>
              <a:rPr lang="ar-IQ" sz="2800" dirty="0">
                <a:solidFill>
                  <a:srgbClr val="FF0000"/>
                </a:solidFill>
              </a:rPr>
              <a:t> الجيش الإسلامي عن الامتداد فيما وراء جبال البرانس، ومن ثم إلى باقي أوروبا، ولولا هذه المعركة لدخل الإسلام أوروبا بالكامل في غضون سنوات قليلة.</a:t>
            </a:r>
            <a:endParaRPr lang="ar-IQ" sz="2800" dirty="0">
              <a:solidFill>
                <a:srgbClr val="FF0000"/>
              </a:solidFill>
            </a:endParaRPr>
          </a:p>
        </p:txBody>
      </p:sp>
    </p:spTree>
    <p:extLst>
      <p:ext uri="{BB962C8B-B14F-4D97-AF65-F5344CB8AC3E}">
        <p14:creationId xmlns:p14="http://schemas.microsoft.com/office/powerpoint/2010/main" val="705502985"/>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Autofit/>
          </a:bodyPr>
          <a:lstStyle/>
          <a:p>
            <a:pPr algn="r"/>
            <a:r>
              <a:rPr lang="ar-IQ" sz="2400" dirty="0">
                <a:solidFill>
                  <a:srgbClr val="FF0000"/>
                </a:solidFill>
              </a:rPr>
              <a:t>تفصل جبال البرانس إسبانيا عن جنوب فرنسا، وكانت هذه المنطقة من بلاد فرنسا تسمى "بلاد الغال </a:t>
            </a:r>
            <a:r>
              <a:rPr lang="en-US" sz="2400" dirty="0">
                <a:solidFill>
                  <a:srgbClr val="FF0000"/>
                </a:solidFill>
              </a:rPr>
              <a:t>Gaul"، </a:t>
            </a:r>
            <a:r>
              <a:rPr lang="ar-IQ" sz="2400" dirty="0">
                <a:solidFill>
                  <a:srgbClr val="FF0000"/>
                </a:solidFill>
              </a:rPr>
              <a:t>وتتألف من عدة ولايات، ويعتقد المؤرخون أن ولاة الأندلس كانت لديهم آمال بعيدة في امتداد فتوحاتهم لممالك هذه البلاد، وربما كان أول من قام بمحاولات جدية هو الوالي "السمح بن مالك </a:t>
            </a:r>
            <a:r>
              <a:rPr lang="ar-IQ" sz="2400" dirty="0" err="1">
                <a:solidFill>
                  <a:srgbClr val="FF0000"/>
                </a:solidFill>
              </a:rPr>
              <a:t>الخولاني</a:t>
            </a:r>
            <a:r>
              <a:rPr lang="ar-IQ" sz="2400" dirty="0">
                <a:solidFill>
                  <a:srgbClr val="FF0000"/>
                </a:solidFill>
              </a:rPr>
              <a:t>"، غير أن تلك المعارك أسفرت عن هزيمة السمح واستشهاده مع الكثير من رجاله قرب مدينة تولوز </a:t>
            </a:r>
            <a:r>
              <a:rPr lang="en-US" sz="2400" dirty="0">
                <a:solidFill>
                  <a:srgbClr val="FF0000"/>
                </a:solidFill>
              </a:rPr>
              <a:t>Toulouse (</a:t>
            </a:r>
            <a:r>
              <a:rPr lang="ar-IQ" sz="2400" dirty="0">
                <a:solidFill>
                  <a:srgbClr val="FF0000"/>
                </a:solidFill>
              </a:rPr>
              <a:t>يوم عرفة سنة 102هـ/ 721 م)، وقد استطاع مساعده، القائد عبد الرحمن الغافقي، أن يقود فلول الباقين من الجيش الإسلامي ويرجع بهم إلى </a:t>
            </a:r>
            <a:r>
              <a:rPr lang="ar-IQ" sz="2400" dirty="0" err="1">
                <a:solidFill>
                  <a:srgbClr val="FF0000"/>
                </a:solidFill>
              </a:rPr>
              <a:t>أربونة</a:t>
            </a:r>
            <a:r>
              <a:rPr lang="ar-IQ" sz="2400" dirty="0">
                <a:solidFill>
                  <a:srgbClr val="FF0000"/>
                </a:solidFill>
              </a:rPr>
              <a:t>، ومن ثم إلى الأندلس</a:t>
            </a:r>
            <a:r>
              <a:rPr lang="ar-IQ" sz="2400" dirty="0" smtClean="0">
                <a:solidFill>
                  <a:srgbClr val="FF0000"/>
                </a:solidFill>
              </a:rPr>
              <a:t>.</a:t>
            </a:r>
            <a:endParaRPr lang="ar-IQ" sz="2400" dirty="0">
              <a:solidFill>
                <a:srgbClr val="FF0000"/>
              </a:solidFill>
            </a:endParaRPr>
          </a:p>
          <a:p>
            <a:pPr algn="r"/>
            <a:r>
              <a:rPr lang="ar-IQ" sz="2400" dirty="0">
                <a:solidFill>
                  <a:srgbClr val="FF0000"/>
                </a:solidFill>
              </a:rPr>
              <a:t>ورغم هذه الهزيمة فإن السمح استطاع في بداية فتوحاته دخول </a:t>
            </a:r>
            <a:r>
              <a:rPr lang="ar-IQ" sz="2400" dirty="0" err="1">
                <a:solidFill>
                  <a:srgbClr val="FF0000"/>
                </a:solidFill>
              </a:rPr>
              <a:t>أربونة</a:t>
            </a:r>
            <a:r>
              <a:rPr lang="ar-IQ" sz="2400" dirty="0">
                <a:solidFill>
                  <a:srgbClr val="FF0000"/>
                </a:solidFill>
              </a:rPr>
              <a:t> عاصمة ولاية </a:t>
            </a:r>
            <a:r>
              <a:rPr lang="ar-IQ" sz="2400" dirty="0" err="1">
                <a:solidFill>
                  <a:srgbClr val="FF0000"/>
                </a:solidFill>
              </a:rPr>
              <a:t>سبتمانية</a:t>
            </a:r>
            <a:r>
              <a:rPr lang="ar-IQ" sz="2400" dirty="0">
                <a:solidFill>
                  <a:srgbClr val="FF0000"/>
                </a:solidFill>
              </a:rPr>
              <a:t>، وظلت </a:t>
            </a:r>
            <a:r>
              <a:rPr lang="ar-IQ" sz="2400" dirty="0" err="1">
                <a:solidFill>
                  <a:srgbClr val="FF0000"/>
                </a:solidFill>
              </a:rPr>
              <a:t>أربونة</a:t>
            </a:r>
            <a:r>
              <a:rPr lang="ar-IQ" sz="2400" dirty="0">
                <a:solidFill>
                  <a:srgbClr val="FF0000"/>
                </a:solidFill>
              </a:rPr>
              <a:t> قاعدة للفتوح والجهاد في جنوب فرنسا، ولعل قربها من البحر وسهولة تلقي المسلمين الإمدادات عن طريق الأساطيل بدلاً من عبور جبال ألبرت أو البرانس هو ما ميزها بهذه الأهمية الاستراتيجية لمعظم ولاة الأندلس الذين حاولوا فتح فرنسا.</a:t>
            </a:r>
          </a:p>
          <a:p>
            <a:pPr algn="r"/>
            <a:endParaRPr lang="ar-IQ" sz="2400" dirty="0">
              <a:solidFill>
                <a:schemeClr val="tx1"/>
              </a:solidFill>
            </a:endParaRPr>
          </a:p>
        </p:txBody>
      </p:sp>
    </p:spTree>
    <p:extLst>
      <p:ext uri="{BB962C8B-B14F-4D97-AF65-F5344CB8AC3E}">
        <p14:creationId xmlns:p14="http://schemas.microsoft.com/office/powerpoint/2010/main" val="70550298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Autofit/>
          </a:bodyPr>
          <a:lstStyle/>
          <a:p>
            <a:pPr algn="r"/>
            <a:r>
              <a:rPr lang="ar-SA" dirty="0"/>
              <a:t>واستمرت الغارات الإسلامية على ممالك الغال في عهد الولاة الذين خلفوا السمح على بلاد الأندلس، حيث وجدنا بعض الحملات السريعة لكل من: عنبسة بن سحيم الكلبي، وعذرة بن عبد الله الفهري، إلا أن التقدم الحقيقي في الفتوحات بجنوب فرنسا كان في عهد الولاية الثانية لعبدالرحمن الغافقي سنة 112هـ/ 730 م</a:t>
            </a:r>
            <a:r>
              <a:rPr lang="en-US" dirty="0"/>
              <a:t>.</a:t>
            </a:r>
          </a:p>
          <a:p>
            <a:pPr algn="r"/>
            <a:r>
              <a:rPr lang="ar-SA" dirty="0"/>
              <a:t>كان عبد الرحمن من الولاة الصالحين المتقين الذين تولوا الأندلس، ويعد من التابعين، ومن رواة الحديث النبوي الشريف، فقد ورد في ترجمته أنه روى عن عبد الله بن عمر بن الخطاب، ولهذا كان محل احترام صلحاء المسلمين، فضلًا عن جنده، لعدالته في تقسيم الغنائم، وزهده في الدنيا، وكان الغافقي من الفاتحين الذين يرون حياتهم في الجهاد، فقرر استئناف الحملات على فرنسا، وتقوية قاعدة</a:t>
            </a:r>
            <a:r>
              <a:rPr lang="en-US" dirty="0"/>
              <a:t> "</a:t>
            </a:r>
            <a:r>
              <a:rPr lang="ar-SA" dirty="0" err="1"/>
              <a:t>أربونة</a:t>
            </a:r>
            <a:r>
              <a:rPr lang="en-US" dirty="0"/>
              <a:t>" </a:t>
            </a:r>
            <a:r>
              <a:rPr lang="ar-SA" dirty="0"/>
              <a:t>الإسلامية، وقد جهز عبدالرحمن الغافقي جيشًا كبيرًا من البربر والعرب انطلق به من مدينة "</a:t>
            </a:r>
            <a:r>
              <a:rPr lang="ar-SA" dirty="0" err="1"/>
              <a:t>بنبلونة</a:t>
            </a:r>
            <a:r>
              <a:rPr lang="ar-SA" dirty="0"/>
              <a:t>" بضم ما يجاورها من ممالك، حيث عبر الغافقي جبال ألبرت</a:t>
            </a:r>
            <a:r>
              <a:rPr lang="en-US" dirty="0"/>
              <a:t> (</a:t>
            </a:r>
            <a:r>
              <a:rPr lang="ar-SA" dirty="0"/>
              <a:t>جبال البرانس</a:t>
            </a:r>
            <a:r>
              <a:rPr lang="en-US" dirty="0"/>
              <a:t>) </a:t>
            </a:r>
            <a:r>
              <a:rPr lang="ar-SA" dirty="0"/>
              <a:t>عبر الجبال واتجه أولًا لفتح مدينة</a:t>
            </a:r>
            <a:r>
              <a:rPr lang="en-US" dirty="0"/>
              <a:t> "</a:t>
            </a:r>
            <a:r>
              <a:rPr lang="ar-SA" dirty="0" err="1"/>
              <a:t>آرل</a:t>
            </a:r>
            <a:r>
              <a:rPr lang="en-US" dirty="0"/>
              <a:t> Arles" </a:t>
            </a:r>
            <a:r>
              <a:rPr lang="ar-SA" dirty="0"/>
              <a:t>التي توقفت عن دفع الجزية للمسلمين، فاسترجعها بعد معركة عنيفة، فلما سقطت هذه المدينة توجهت جيوش عبدالرحمن مباشرة نحو بوردو عاصمة دوقية </a:t>
            </a:r>
            <a:r>
              <a:rPr lang="ar-SA" dirty="0" err="1"/>
              <a:t>أكيتانية</a:t>
            </a:r>
            <a:r>
              <a:rPr lang="ar-SA" dirty="0"/>
              <a:t>، واشتبك حاكمها الدوق "أودو" مع المسلمين في معركة حاسمة بالقرب من التقاء نهري </a:t>
            </a:r>
            <a:r>
              <a:rPr lang="ar-SA" dirty="0" err="1"/>
              <a:t>الدوردوني</a:t>
            </a:r>
            <a:r>
              <a:rPr lang="en-US" dirty="0"/>
              <a:t> </a:t>
            </a:r>
            <a:r>
              <a:rPr lang="en-US" dirty="0" err="1"/>
              <a:t>Dordongne</a:t>
            </a:r>
            <a:r>
              <a:rPr lang="en-US" dirty="0"/>
              <a:t> </a:t>
            </a:r>
            <a:r>
              <a:rPr lang="ar-SA" dirty="0"/>
              <a:t>والجارون</a:t>
            </a:r>
            <a:r>
              <a:rPr lang="en-US" dirty="0"/>
              <a:t> Garonne</a:t>
            </a:r>
            <a:r>
              <a:rPr lang="ar-SA" dirty="0"/>
              <a:t>، مما أدى إلى انهزامه هزيمة قاصمة، انسحب على أثرها نحو الشمال، حيث دخل المسلمون عاصمته وفرضوا </a:t>
            </a:r>
            <a:endParaRPr lang="ar-IQ" dirty="0">
              <a:solidFill>
                <a:schemeClr val="tx1"/>
              </a:solidFill>
            </a:endParaRPr>
          </a:p>
        </p:txBody>
      </p:sp>
    </p:spTree>
    <p:extLst>
      <p:ext uri="{BB962C8B-B14F-4D97-AF65-F5344CB8AC3E}">
        <p14:creationId xmlns:p14="http://schemas.microsoft.com/office/powerpoint/2010/main" val="705502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Autofit/>
          </a:bodyPr>
          <a:lstStyle/>
          <a:p>
            <a:pPr algn="r"/>
            <a:r>
              <a:rPr lang="ar-SA" sz="2400" dirty="0"/>
              <a:t>تقدم المسلمون بعدها نحو </a:t>
            </a:r>
            <a:r>
              <a:rPr lang="ar-SA" sz="2400" dirty="0" err="1"/>
              <a:t>اللوار</a:t>
            </a:r>
            <a:r>
              <a:rPr lang="ar-SA" sz="2400" dirty="0"/>
              <a:t> يفتتحون كل ما وقع تحت أيديهم من المناطق التي تؤدي إلى مدينة تور</a:t>
            </a:r>
            <a:r>
              <a:rPr lang="en-US" sz="2400" dirty="0"/>
              <a:t> Tours.</a:t>
            </a:r>
          </a:p>
          <a:p>
            <a:pPr algn="r"/>
            <a:r>
              <a:rPr lang="en-US" sz="2400" dirty="0"/>
              <a:t> </a:t>
            </a:r>
          </a:p>
          <a:p>
            <a:pPr algn="r"/>
            <a:r>
              <a:rPr lang="ar-SA" sz="2400" dirty="0"/>
              <a:t>وقد اجتاح الغافقي في هذه الحملات السريعة الخاطفة نصف فرنسا الجنوبي كله من الغرب إلى الشرق، ووصلت جيوش المسلمين للمرة الثانية إلى أبواب باريس في غضون سبع سنوات</a:t>
            </a:r>
            <a:r>
              <a:rPr lang="en-US" sz="2400" dirty="0"/>
              <a:t>.</a:t>
            </a:r>
          </a:p>
          <a:p>
            <a:pPr algn="r"/>
            <a:r>
              <a:rPr lang="en-US" sz="2400" dirty="0"/>
              <a:t> </a:t>
            </a:r>
          </a:p>
          <a:p>
            <a:pPr algn="r"/>
            <a:r>
              <a:rPr lang="ar-SA" sz="2400" dirty="0"/>
              <a:t>ولما عجز الدوق</a:t>
            </a:r>
            <a:r>
              <a:rPr lang="en-US" sz="2400" dirty="0"/>
              <a:t> "</a:t>
            </a:r>
            <a:r>
              <a:rPr lang="ar-SA" sz="2400" dirty="0"/>
              <a:t>أودو</a:t>
            </a:r>
            <a:r>
              <a:rPr lang="en-US" sz="2400" dirty="0"/>
              <a:t>" </a:t>
            </a:r>
            <a:r>
              <a:rPr lang="ar-SA" sz="2400" dirty="0"/>
              <a:t>عن صد الجيوش الإسلامية الفاتحة، اضطر للجوء إلى القائد</a:t>
            </a:r>
            <a:r>
              <a:rPr lang="en-US" sz="2400" dirty="0"/>
              <a:t> "</a:t>
            </a:r>
            <a:r>
              <a:rPr lang="ar-SA" sz="2400" dirty="0"/>
              <a:t>شارل </a:t>
            </a:r>
            <a:r>
              <a:rPr lang="ar-SA" sz="2400" dirty="0" err="1"/>
              <a:t>مارتل</a:t>
            </a:r>
            <a:r>
              <a:rPr lang="en-US" sz="2400" dirty="0"/>
              <a:t>" </a:t>
            </a:r>
            <a:r>
              <a:rPr lang="ar-SA" sz="2400" dirty="0"/>
              <a:t>حاجب ملك الدولة </a:t>
            </a:r>
            <a:r>
              <a:rPr lang="ar-SA" sz="2400" dirty="0" err="1"/>
              <a:t>الميروفنجية</a:t>
            </a:r>
            <a:r>
              <a:rPr lang="ar-SA" sz="2400" dirty="0"/>
              <a:t>، والذي أدرك أن الهدف القادم لجيوش المسلمين هو أراضي دول الفرنجة ذاتها، فجيش جيوش الشمال وبعث يستقدم الرجال من حدود الرين حتى تجمع له جيش ضخم يوازي جيش المسلمين</a:t>
            </a:r>
            <a:r>
              <a:rPr lang="en-US" sz="2400" dirty="0"/>
              <a:t>.</a:t>
            </a:r>
          </a:p>
          <a:p>
            <a:pPr algn="r"/>
            <a:endParaRPr lang="ar-IQ" sz="2400" dirty="0">
              <a:solidFill>
                <a:schemeClr val="tx1"/>
              </a:solidFill>
            </a:endParaRPr>
          </a:p>
        </p:txBody>
      </p:sp>
    </p:spTree>
    <p:extLst>
      <p:ext uri="{BB962C8B-B14F-4D97-AF65-F5344CB8AC3E}">
        <p14:creationId xmlns:p14="http://schemas.microsoft.com/office/powerpoint/2010/main" val="705502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88640"/>
            <a:ext cx="8568952" cy="6117704"/>
          </a:xfrm>
        </p:spPr>
        <p:txBody>
          <a:bodyPr>
            <a:normAutofit/>
          </a:bodyPr>
          <a:lstStyle/>
          <a:p>
            <a:pPr algn="r"/>
            <a:r>
              <a:rPr lang="ar-SA" sz="2400" dirty="0"/>
              <a:t>وقد التقى الجيشان في رمضان 114هـ/ تشرين الأول 732 م، في سهل يقع شمال </a:t>
            </a:r>
            <a:r>
              <a:rPr lang="ar-SA" sz="2400" dirty="0" err="1"/>
              <a:t>بواتييه</a:t>
            </a:r>
            <a:r>
              <a:rPr lang="ar-SA" sz="2400" dirty="0"/>
              <a:t>، وجرت بينهما مناوشات عديدة لمدة سبعة أيام، ثم تحول القتال إلى صدام مروع، رجحت كفة المسلمين في بدايته، لكن في النهاية اشتد هجوم جيش</a:t>
            </a:r>
            <a:r>
              <a:rPr lang="en-US" sz="2400" dirty="0"/>
              <a:t> "</a:t>
            </a:r>
            <a:r>
              <a:rPr lang="ar-SA" sz="2400" dirty="0"/>
              <a:t>شارل </a:t>
            </a:r>
            <a:r>
              <a:rPr lang="ar-SA" sz="2400" dirty="0" err="1"/>
              <a:t>مارتل</a:t>
            </a:r>
            <a:r>
              <a:rPr lang="en-US" sz="2400" dirty="0"/>
              <a:t>" </a:t>
            </a:r>
            <a:r>
              <a:rPr lang="ar-SA" sz="2400" dirty="0"/>
              <a:t>من الفرنجة وحلفائهم من الألمان والسكسون </a:t>
            </a:r>
            <a:r>
              <a:rPr lang="ar-SA" sz="2400" dirty="0" err="1"/>
              <a:t>والسويف</a:t>
            </a:r>
            <a:r>
              <a:rPr lang="ar-SA" sz="2400" dirty="0"/>
              <a:t> على جيش المسلمين، يضاف إلى ذلك، أن الفرنجة هاجموا مؤخرة الجيش الإسلامي، مما أدى إلى الإخلال بنظام الجيش الإسلامي لخوفهم على الغنائم التي كانت معهم من فتوحاتهم السابقة</a:t>
            </a:r>
            <a:r>
              <a:rPr lang="en-US" sz="2400" dirty="0"/>
              <a:t>.</a:t>
            </a:r>
          </a:p>
          <a:p>
            <a:pPr algn="r"/>
            <a:r>
              <a:rPr lang="ar-SA" sz="2400" dirty="0"/>
              <a:t>ووسط اشتداد المعركة أصاب سهم القائد</a:t>
            </a:r>
            <a:r>
              <a:rPr lang="en-US" sz="2400" dirty="0"/>
              <a:t> "</a:t>
            </a:r>
            <a:r>
              <a:rPr lang="ar-SA" sz="2400" dirty="0"/>
              <a:t>عبدالرحمن الغافقي</a:t>
            </a:r>
            <a:r>
              <a:rPr lang="en-US" sz="2400" dirty="0"/>
              <a:t>" </a:t>
            </a:r>
            <a:r>
              <a:rPr lang="ar-SA" sz="2400" dirty="0"/>
              <a:t>فخر شهيدًا في أرض المعركة، وقد أصاب هذا الأمر جيش المسلمين بالارتباك والاضطراب، ولكنهم ما لبث أن ثبتوا وقاتلوا بشراسة حتى مغيب الشمس، ثم أيقنوا بصعوبة استمرار المعركة، وانسحب كبار القادة بما تبقى من جيش المسلمين في الليل تاركين ما تبقى من خيامهم وبقايا متاعهم، راجعين إلى قاعدة المسلمين في </a:t>
            </a:r>
            <a:r>
              <a:rPr lang="ar-SA" sz="2400" dirty="0" err="1"/>
              <a:t>سبتمانية</a:t>
            </a:r>
            <a:r>
              <a:rPr lang="ar-SA" sz="2400" dirty="0"/>
              <a:t> وهي </a:t>
            </a:r>
            <a:r>
              <a:rPr lang="ar-SA" sz="2400" dirty="0" err="1"/>
              <a:t>أربونة</a:t>
            </a:r>
            <a:r>
              <a:rPr lang="ar-SA" sz="2400" dirty="0"/>
              <a:t> مرة ثانية</a:t>
            </a:r>
            <a:r>
              <a:rPr lang="en-US" sz="2400" dirty="0"/>
              <a:t>.</a:t>
            </a:r>
          </a:p>
          <a:p>
            <a:pPr algn="r"/>
            <a:endParaRPr lang="ar-IQ" sz="2400" dirty="0">
              <a:solidFill>
                <a:schemeClr val="tx1"/>
              </a:solidFill>
            </a:endParaRPr>
          </a:p>
        </p:txBody>
      </p:sp>
    </p:spTree>
    <p:extLst>
      <p:ext uri="{BB962C8B-B14F-4D97-AF65-F5344CB8AC3E}">
        <p14:creationId xmlns:p14="http://schemas.microsoft.com/office/powerpoint/2010/main" val="7055029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pPr algn="r"/>
            <a:r>
              <a:rPr lang="ar-SA" dirty="0"/>
              <a:t>وتذكر المصادر العربية هذه المعركة باسم بلاط الشهداء لكثرة من قتل من المسلمين وعلى رأسهم الغافقي ذاته، مما يفهم منه أن مكان الموقعة كان إلى جوار قصر أو حصن كبير، ربما كانت له علاقة كبيرة بحوادث المعركة</a:t>
            </a:r>
            <a:r>
              <a:rPr lang="en-US" dirty="0" smtClean="0"/>
              <a:t>.</a:t>
            </a:r>
            <a:endParaRPr lang="en-US" dirty="0"/>
          </a:p>
          <a:p>
            <a:pPr algn="r"/>
            <a:r>
              <a:rPr lang="ar-SA" dirty="0"/>
              <a:t>وهذه المعركة أوقفت سيل الفتوحات الإسلامية عند جنوب فرنسا، واكتفى المسلمون بالسيطرة على شبه الجزيرة </a:t>
            </a:r>
            <a:r>
              <a:rPr lang="ar-SA" dirty="0" err="1"/>
              <a:t>الإيبيرية</a:t>
            </a:r>
            <a:r>
              <a:rPr lang="ar-SA" dirty="0"/>
              <a:t>، متأثرين بأثر تلك الهزيمة الشديدة التي تعرض لها الجيش الإسلامي في تلك المعركة، ولو دخل الإسلام فرنسا وباقي ممالك أوروبا ربما عجل ذلك بخروجها من العصور الوسطى واللحاق بركب الحضارة الإسلامية كما كان الحال في بلاد الأندلس وقتها</a:t>
            </a:r>
            <a:r>
              <a:rPr lang="en-US" dirty="0" smtClean="0"/>
              <a:t>.</a:t>
            </a:r>
            <a:endParaRPr lang="ar-IQ" dirty="0" smtClean="0"/>
          </a:p>
          <a:p>
            <a:pPr algn="r"/>
            <a:endParaRPr lang="en-US" dirty="0"/>
          </a:p>
          <a:p>
            <a:endParaRPr lang="ar-IQ" b="1" dirty="0"/>
          </a:p>
        </p:txBody>
      </p:sp>
    </p:spTree>
    <p:extLst>
      <p:ext uri="{BB962C8B-B14F-4D97-AF65-F5344CB8AC3E}">
        <p14:creationId xmlns:p14="http://schemas.microsoft.com/office/powerpoint/2010/main" val="705502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lstStyle/>
          <a:p>
            <a:pPr algn="r"/>
            <a:r>
              <a:rPr lang="ar-SA" dirty="0"/>
              <a:t>أهم أسباب الهزيمة</a:t>
            </a:r>
            <a:r>
              <a:rPr lang="en-US" dirty="0"/>
              <a:t>:</a:t>
            </a:r>
          </a:p>
          <a:p>
            <a:pPr algn="r"/>
            <a:r>
              <a:rPr lang="en-US" dirty="0"/>
              <a:t>• </a:t>
            </a:r>
            <a:r>
              <a:rPr lang="ar-SA" dirty="0"/>
              <a:t>اختلاط الجيش الإسلامي بعنصري البربر والعرب، مع ما كان بين العرب والبربر من صراع آنذاك مما أدى إلى الهزيمة لعدم التجانس</a:t>
            </a:r>
            <a:r>
              <a:rPr lang="en-US" dirty="0"/>
              <a:t>.</a:t>
            </a:r>
          </a:p>
          <a:p>
            <a:r>
              <a:rPr lang="en-US" dirty="0"/>
              <a:t> </a:t>
            </a:r>
          </a:p>
          <a:p>
            <a:pPr algn="r"/>
            <a:r>
              <a:rPr lang="en-US" dirty="0"/>
              <a:t>• </a:t>
            </a:r>
            <a:r>
              <a:rPr lang="ar-SA" dirty="0"/>
              <a:t>خوف المسلمين على الغنائم التي جمعها المسلمون أثناء زحفهم من المدن التي مروا بها قبل المعركة الفاصلة، وقد استغل شارل </a:t>
            </a:r>
            <a:r>
              <a:rPr lang="ar-SA" dirty="0" err="1"/>
              <a:t>مارتل</a:t>
            </a:r>
            <a:r>
              <a:rPr lang="ar-SA" dirty="0"/>
              <a:t> هذه النقطة والتف بجنوده على مؤخرة الجيش الإسلامي، مما أدى لانفراط عقدهم للجوئهم لحماية الغنائم ومنع الفرنجة من الاستيلاء عليها</a:t>
            </a:r>
            <a:r>
              <a:rPr lang="en-US" dirty="0"/>
              <a:t>.</a:t>
            </a:r>
          </a:p>
          <a:p>
            <a:r>
              <a:rPr lang="en-US" dirty="0"/>
              <a:t> </a:t>
            </a:r>
          </a:p>
          <a:p>
            <a:pPr algn="r"/>
            <a:r>
              <a:rPr lang="en-US" dirty="0"/>
              <a:t>• </a:t>
            </a:r>
            <a:r>
              <a:rPr lang="ar-SA" dirty="0"/>
              <a:t>تكتل الإمارات في غالة، واستماتتها في الدفاع والوقوف أمام المسلمين، إلى جانب تعودهم على تضاريس المنطقة التي وقعت بها المعركة، ومعرفة الفرنجة لتلك لمواقع وطبيعتها ودروبها</a:t>
            </a:r>
            <a:r>
              <a:rPr lang="en-US" dirty="0"/>
              <a:t>.</a:t>
            </a:r>
          </a:p>
          <a:p>
            <a:endParaRPr lang="ar-IQ" dirty="0"/>
          </a:p>
        </p:txBody>
      </p:sp>
    </p:spTree>
    <p:extLst>
      <p:ext uri="{BB962C8B-B14F-4D97-AF65-F5344CB8AC3E}">
        <p14:creationId xmlns:p14="http://schemas.microsoft.com/office/powerpoint/2010/main" val="7055029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غلاف فني">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147</TotalTime>
  <Words>749</Words>
  <Application>Microsoft Office PowerPoint</Application>
  <PresentationFormat>عرض على الشاشة (3:4)‏</PresentationFormat>
  <Paragraphs>29</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غلاف فني</vt:lpstr>
      <vt:lpstr>ملتقى</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10</cp:revision>
  <dcterms:created xsi:type="dcterms:W3CDTF">2020-02-18T08:56:16Z</dcterms:created>
  <dcterms:modified xsi:type="dcterms:W3CDTF">2020-02-21T14:05:19Z</dcterms:modified>
</cp:coreProperties>
</file>